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sldIdLst>
    <p:sldId id="257" r:id="rId5"/>
    <p:sldId id="259" r:id="rId6"/>
    <p:sldId id="261" r:id="rId7"/>
    <p:sldId id="264" r:id="rId8"/>
    <p:sldId id="266" r:id="rId9"/>
    <p:sldId id="268" r:id="rId10"/>
    <p:sldId id="269" r:id="rId11"/>
    <p:sldId id="272" r:id="rId12"/>
    <p:sldId id="273" r:id="rId13"/>
    <p:sldId id="277" r:id="rId14"/>
    <p:sldId id="279" r:id="rId15"/>
    <p:sldId id="280" r:id="rId16"/>
    <p:sldId id="290" r:id="rId17"/>
    <p:sldId id="291" r:id="rId18"/>
    <p:sldId id="292" r:id="rId19"/>
    <p:sldId id="293" r:id="rId20"/>
    <p:sldId id="294" r:id="rId21"/>
    <p:sldId id="285" r:id="rId22"/>
    <p:sldId id="289" r:id="rId23"/>
    <p:sldId id="295" r:id="rId24"/>
    <p:sldId id="296" r:id="rId25"/>
    <p:sldId id="260" r:id="rId2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59" autoAdjust="0"/>
    <p:restoredTop sz="94660"/>
  </p:normalViewPr>
  <p:slideViewPr>
    <p:cSldViewPr snapToGrid="0">
      <p:cViewPr varScale="1">
        <p:scale>
          <a:sx n="85" d="100"/>
          <a:sy n="85" d="100"/>
        </p:scale>
        <p:origin x="840" y="5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66F82-45B1-42CC-9246-D12960F8A35C}" type="datetimeFigureOut">
              <a:rPr lang="es-CO" smtClean="0"/>
              <a:t>2/05/2024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79145-0F2C-4F8D-9E4A-C4305CE22524}" type="slidenum">
              <a:rPr lang="es-CO" smtClean="0"/>
              <a:t>‹Nº›</a:t>
            </a:fld>
            <a:endParaRPr lang="es-CO"/>
          </a:p>
        </p:txBody>
      </p:sp>
    </p:spTree>
    <p:extLst>
      <p:ext uri="{BB962C8B-B14F-4D97-AF65-F5344CB8AC3E}">
        <p14:creationId xmlns:p14="http://schemas.microsoft.com/office/powerpoint/2010/main" val="2513769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0DC1D-0EE4-DBC3-A64A-8FF4897118A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BCB8A64D-DD43-BBD8-A109-3C446AEE2E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BA6ED50-9941-DD01-AA9E-3447475DD8DC}"/>
              </a:ext>
            </a:extLst>
          </p:cNvPr>
          <p:cNvSpPr>
            <a:spLocks noGrp="1"/>
          </p:cNvSpPr>
          <p:nvPr>
            <p:ph type="dt" sz="half" idx="10"/>
          </p:nvPr>
        </p:nvSpPr>
        <p:spPr/>
        <p:txBody>
          <a:bodyPr/>
          <a:lstStyle/>
          <a:p>
            <a:fld id="{53318C49-272F-4178-B99B-B198CD7FA856}" type="datetimeFigureOut">
              <a:rPr lang="es-CO" smtClean="0"/>
              <a:t>2/05/2024</a:t>
            </a:fld>
            <a:endParaRPr lang="es-CO"/>
          </a:p>
        </p:txBody>
      </p:sp>
      <p:sp>
        <p:nvSpPr>
          <p:cNvPr id="5" name="Marcador de pie de página 4">
            <a:extLst>
              <a:ext uri="{FF2B5EF4-FFF2-40B4-BE49-F238E27FC236}">
                <a16:creationId xmlns:a16="http://schemas.microsoft.com/office/drawing/2014/main" id="{712CC147-9BB3-84AD-75B5-A4225834B9D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2555F2D-24AD-162B-0288-6811D537106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74055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23C812-0FA6-2B97-F9CC-F30515968E9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E869D3F-9657-38C0-29B7-C67B73D82AD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EEDEF94-A9C4-5DC5-AD82-E14D6299DD95}"/>
              </a:ext>
            </a:extLst>
          </p:cNvPr>
          <p:cNvSpPr>
            <a:spLocks noGrp="1"/>
          </p:cNvSpPr>
          <p:nvPr>
            <p:ph type="dt" sz="half" idx="10"/>
          </p:nvPr>
        </p:nvSpPr>
        <p:spPr/>
        <p:txBody>
          <a:bodyPr/>
          <a:lstStyle/>
          <a:p>
            <a:fld id="{53318C49-272F-4178-B99B-B198CD7FA856}" type="datetimeFigureOut">
              <a:rPr lang="es-CO" smtClean="0"/>
              <a:t>2/05/2024</a:t>
            </a:fld>
            <a:endParaRPr lang="es-CO"/>
          </a:p>
        </p:txBody>
      </p:sp>
      <p:sp>
        <p:nvSpPr>
          <p:cNvPr id="5" name="Marcador de pie de página 4">
            <a:extLst>
              <a:ext uri="{FF2B5EF4-FFF2-40B4-BE49-F238E27FC236}">
                <a16:creationId xmlns:a16="http://schemas.microsoft.com/office/drawing/2014/main" id="{56A9E94B-25C7-8344-473F-9905465E4F7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CFF202B-74AE-5212-0CA6-7A19B85A0D9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1218181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2360B72-D8B0-153F-9DDE-B7505DB9904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301A9A7-010C-C98A-C54D-1248BC7B63C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AEDCF4C-38FD-15FF-120D-F45FD4C335D4}"/>
              </a:ext>
            </a:extLst>
          </p:cNvPr>
          <p:cNvSpPr>
            <a:spLocks noGrp="1"/>
          </p:cNvSpPr>
          <p:nvPr>
            <p:ph type="dt" sz="half" idx="10"/>
          </p:nvPr>
        </p:nvSpPr>
        <p:spPr/>
        <p:txBody>
          <a:bodyPr/>
          <a:lstStyle/>
          <a:p>
            <a:fld id="{53318C49-272F-4178-B99B-B198CD7FA856}" type="datetimeFigureOut">
              <a:rPr lang="es-CO" smtClean="0"/>
              <a:t>2/05/2024</a:t>
            </a:fld>
            <a:endParaRPr lang="es-CO"/>
          </a:p>
        </p:txBody>
      </p:sp>
      <p:sp>
        <p:nvSpPr>
          <p:cNvPr id="5" name="Marcador de pie de página 4">
            <a:extLst>
              <a:ext uri="{FF2B5EF4-FFF2-40B4-BE49-F238E27FC236}">
                <a16:creationId xmlns:a16="http://schemas.microsoft.com/office/drawing/2014/main" id="{42BCC271-D904-C8AA-1477-E87E3E426AC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AF2E7C9-D0F6-3C3B-7534-706E4310594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875319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B23C71-D05B-BC7F-9E81-7B88E600E6B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E5290E1-2F6C-72F3-3DD7-3A38A485993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BC30B9A-BCE6-7FA2-D2D6-D5B65EB71B02}"/>
              </a:ext>
            </a:extLst>
          </p:cNvPr>
          <p:cNvSpPr>
            <a:spLocks noGrp="1"/>
          </p:cNvSpPr>
          <p:nvPr>
            <p:ph type="dt" sz="half" idx="10"/>
          </p:nvPr>
        </p:nvSpPr>
        <p:spPr/>
        <p:txBody>
          <a:bodyPr/>
          <a:lstStyle/>
          <a:p>
            <a:fld id="{53318C49-272F-4178-B99B-B198CD7FA856}" type="datetimeFigureOut">
              <a:rPr lang="es-CO" smtClean="0"/>
              <a:t>2/05/2024</a:t>
            </a:fld>
            <a:endParaRPr lang="es-CO"/>
          </a:p>
        </p:txBody>
      </p:sp>
      <p:sp>
        <p:nvSpPr>
          <p:cNvPr id="5" name="Marcador de pie de página 4">
            <a:extLst>
              <a:ext uri="{FF2B5EF4-FFF2-40B4-BE49-F238E27FC236}">
                <a16:creationId xmlns:a16="http://schemas.microsoft.com/office/drawing/2014/main" id="{D32E6F05-09DA-B6FF-0638-751071130A5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89FCCFA-277C-A374-BD2B-A078E1EEAB51}"/>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98985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D767C4-AC61-971B-7D21-E893553544A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0EDD79C-68B4-F8E5-CFF3-8C625B4C00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C6E612F-FBC2-AC95-702F-E953834AFC65}"/>
              </a:ext>
            </a:extLst>
          </p:cNvPr>
          <p:cNvSpPr>
            <a:spLocks noGrp="1"/>
          </p:cNvSpPr>
          <p:nvPr>
            <p:ph type="dt" sz="half" idx="10"/>
          </p:nvPr>
        </p:nvSpPr>
        <p:spPr/>
        <p:txBody>
          <a:bodyPr/>
          <a:lstStyle/>
          <a:p>
            <a:fld id="{53318C49-272F-4178-B99B-B198CD7FA856}" type="datetimeFigureOut">
              <a:rPr lang="es-CO" smtClean="0"/>
              <a:t>2/05/2024</a:t>
            </a:fld>
            <a:endParaRPr lang="es-CO"/>
          </a:p>
        </p:txBody>
      </p:sp>
      <p:sp>
        <p:nvSpPr>
          <p:cNvPr id="5" name="Marcador de pie de página 4">
            <a:extLst>
              <a:ext uri="{FF2B5EF4-FFF2-40B4-BE49-F238E27FC236}">
                <a16:creationId xmlns:a16="http://schemas.microsoft.com/office/drawing/2014/main" id="{16DC62A6-D8E2-C345-A448-5961CD372A3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62D307A-B598-30CA-318E-87A59CABFDC8}"/>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4000096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5254A5-C21F-8F54-9021-B56D280A062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FAE8398-CD0A-8D8C-DC96-8D04E4D2730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DC897BF1-AE85-BD27-28AA-1A9D0F7CCBC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301CD7C-B437-6DEE-7B95-6A5E11A78F52}"/>
              </a:ext>
            </a:extLst>
          </p:cNvPr>
          <p:cNvSpPr>
            <a:spLocks noGrp="1"/>
          </p:cNvSpPr>
          <p:nvPr>
            <p:ph type="dt" sz="half" idx="10"/>
          </p:nvPr>
        </p:nvSpPr>
        <p:spPr/>
        <p:txBody>
          <a:bodyPr/>
          <a:lstStyle/>
          <a:p>
            <a:fld id="{53318C49-272F-4178-B99B-B198CD7FA856}" type="datetimeFigureOut">
              <a:rPr lang="es-CO" smtClean="0"/>
              <a:t>2/05/2024</a:t>
            </a:fld>
            <a:endParaRPr lang="es-CO"/>
          </a:p>
        </p:txBody>
      </p:sp>
      <p:sp>
        <p:nvSpPr>
          <p:cNvPr id="6" name="Marcador de pie de página 5">
            <a:extLst>
              <a:ext uri="{FF2B5EF4-FFF2-40B4-BE49-F238E27FC236}">
                <a16:creationId xmlns:a16="http://schemas.microsoft.com/office/drawing/2014/main" id="{1ECCD6E6-33EC-2161-3D05-D340E2DF630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E46B2AA-52A6-A40C-2AD4-A79D46E28810}"/>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371182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ED9BA3-BA74-C187-E322-6EEFF781DAB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5C08DCC-31F0-A792-8D12-94D3C86BB5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1AC759A-C66B-E807-DA0C-F0332258518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D963AA0-B0E1-CAE2-54B1-FF41993A90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2531307-D0EF-68AB-382E-5EE1BF8ECBC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DC665BAF-3E38-8041-D145-D46B31DF6D82}"/>
              </a:ext>
            </a:extLst>
          </p:cNvPr>
          <p:cNvSpPr>
            <a:spLocks noGrp="1"/>
          </p:cNvSpPr>
          <p:nvPr>
            <p:ph type="dt" sz="half" idx="10"/>
          </p:nvPr>
        </p:nvSpPr>
        <p:spPr/>
        <p:txBody>
          <a:bodyPr/>
          <a:lstStyle/>
          <a:p>
            <a:fld id="{53318C49-272F-4178-B99B-B198CD7FA856}" type="datetimeFigureOut">
              <a:rPr lang="es-CO" smtClean="0"/>
              <a:t>2/05/2024</a:t>
            </a:fld>
            <a:endParaRPr lang="es-CO"/>
          </a:p>
        </p:txBody>
      </p:sp>
      <p:sp>
        <p:nvSpPr>
          <p:cNvPr id="8" name="Marcador de pie de página 7">
            <a:extLst>
              <a:ext uri="{FF2B5EF4-FFF2-40B4-BE49-F238E27FC236}">
                <a16:creationId xmlns:a16="http://schemas.microsoft.com/office/drawing/2014/main" id="{BD344359-4455-0844-A206-034596AA9644}"/>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A4B01A69-39A7-771A-DADF-D9400573995F}"/>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36901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8F1BCF-B3DF-8C86-A6A3-50754B527F8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173C46C-3495-ECF2-2597-257EE16FE811}"/>
              </a:ext>
            </a:extLst>
          </p:cNvPr>
          <p:cNvSpPr>
            <a:spLocks noGrp="1"/>
          </p:cNvSpPr>
          <p:nvPr>
            <p:ph type="dt" sz="half" idx="10"/>
          </p:nvPr>
        </p:nvSpPr>
        <p:spPr/>
        <p:txBody>
          <a:bodyPr/>
          <a:lstStyle/>
          <a:p>
            <a:fld id="{53318C49-272F-4178-B99B-B198CD7FA856}" type="datetimeFigureOut">
              <a:rPr lang="es-CO" smtClean="0"/>
              <a:t>2/05/2024</a:t>
            </a:fld>
            <a:endParaRPr lang="es-CO"/>
          </a:p>
        </p:txBody>
      </p:sp>
      <p:sp>
        <p:nvSpPr>
          <p:cNvPr id="4" name="Marcador de pie de página 3">
            <a:extLst>
              <a:ext uri="{FF2B5EF4-FFF2-40B4-BE49-F238E27FC236}">
                <a16:creationId xmlns:a16="http://schemas.microsoft.com/office/drawing/2014/main" id="{E8CFBFA9-3204-138B-477F-9DBEB337211D}"/>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61365F55-17AA-CB01-E92B-9BBF0761507C}"/>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2745927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DC78914-960D-0105-9DCB-99D91DB8FB1D}"/>
              </a:ext>
            </a:extLst>
          </p:cNvPr>
          <p:cNvSpPr>
            <a:spLocks noGrp="1"/>
          </p:cNvSpPr>
          <p:nvPr>
            <p:ph type="dt" sz="half" idx="10"/>
          </p:nvPr>
        </p:nvSpPr>
        <p:spPr/>
        <p:txBody>
          <a:bodyPr/>
          <a:lstStyle/>
          <a:p>
            <a:fld id="{53318C49-272F-4178-B99B-B198CD7FA856}" type="datetimeFigureOut">
              <a:rPr lang="es-CO" smtClean="0"/>
              <a:t>2/05/2024</a:t>
            </a:fld>
            <a:endParaRPr lang="es-CO"/>
          </a:p>
        </p:txBody>
      </p:sp>
      <p:sp>
        <p:nvSpPr>
          <p:cNvPr id="3" name="Marcador de pie de página 2">
            <a:extLst>
              <a:ext uri="{FF2B5EF4-FFF2-40B4-BE49-F238E27FC236}">
                <a16:creationId xmlns:a16="http://schemas.microsoft.com/office/drawing/2014/main" id="{E3993063-5A95-9643-BFE9-679E10CCB2D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02C54ABA-F661-AA80-7087-03412AA5AF02}"/>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1527143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860426-58D5-A6AB-F6AA-4E034FA5695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6805DC3-79CC-C9BE-5B84-271E7763F7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3D8F71A8-14A9-FA86-B7EF-4937C70B58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9FAC6BA-48A1-BF31-DA14-1FD3C522C35A}"/>
              </a:ext>
            </a:extLst>
          </p:cNvPr>
          <p:cNvSpPr>
            <a:spLocks noGrp="1"/>
          </p:cNvSpPr>
          <p:nvPr>
            <p:ph type="dt" sz="half" idx="10"/>
          </p:nvPr>
        </p:nvSpPr>
        <p:spPr/>
        <p:txBody>
          <a:bodyPr/>
          <a:lstStyle/>
          <a:p>
            <a:fld id="{53318C49-272F-4178-B99B-B198CD7FA856}" type="datetimeFigureOut">
              <a:rPr lang="es-CO" smtClean="0"/>
              <a:t>2/05/2024</a:t>
            </a:fld>
            <a:endParaRPr lang="es-CO"/>
          </a:p>
        </p:txBody>
      </p:sp>
      <p:sp>
        <p:nvSpPr>
          <p:cNvPr id="6" name="Marcador de pie de página 5">
            <a:extLst>
              <a:ext uri="{FF2B5EF4-FFF2-40B4-BE49-F238E27FC236}">
                <a16:creationId xmlns:a16="http://schemas.microsoft.com/office/drawing/2014/main" id="{9B00894A-FE1B-54C8-3EE4-03AC3626AB0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186E739-9864-47DF-0440-B3ACD37E0482}"/>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1555828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1C52FA-4171-208A-8A9E-949DDF6BFED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433B31A-0DC9-279D-FA7C-45FA1B1843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8A5EA828-3959-7B09-525D-CD2E4BB34C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60214D4-7112-62CB-6799-8F6C4769F74B}"/>
              </a:ext>
            </a:extLst>
          </p:cNvPr>
          <p:cNvSpPr>
            <a:spLocks noGrp="1"/>
          </p:cNvSpPr>
          <p:nvPr>
            <p:ph type="dt" sz="half" idx="10"/>
          </p:nvPr>
        </p:nvSpPr>
        <p:spPr/>
        <p:txBody>
          <a:bodyPr/>
          <a:lstStyle/>
          <a:p>
            <a:fld id="{53318C49-272F-4178-B99B-B198CD7FA856}" type="datetimeFigureOut">
              <a:rPr lang="es-CO" smtClean="0"/>
              <a:t>2/05/2024</a:t>
            </a:fld>
            <a:endParaRPr lang="es-CO"/>
          </a:p>
        </p:txBody>
      </p:sp>
      <p:sp>
        <p:nvSpPr>
          <p:cNvPr id="6" name="Marcador de pie de página 5">
            <a:extLst>
              <a:ext uri="{FF2B5EF4-FFF2-40B4-BE49-F238E27FC236}">
                <a16:creationId xmlns:a16="http://schemas.microsoft.com/office/drawing/2014/main" id="{3808E7AC-4159-5BA9-5E50-37297128E5C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7A6CCA1-2B2A-862A-BC43-A44BA8A6FF6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846976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42348FF-CB3F-64E8-7177-F202123374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E8359DF3-3309-BACE-D285-AF237258DB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693B5B1-48FE-7E2B-1E66-D2310CAAE8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18C49-272F-4178-B99B-B198CD7FA856}" type="datetimeFigureOut">
              <a:rPr lang="es-CO" smtClean="0"/>
              <a:t>2/05/2024</a:t>
            </a:fld>
            <a:endParaRPr lang="es-CO"/>
          </a:p>
        </p:txBody>
      </p:sp>
      <p:sp>
        <p:nvSpPr>
          <p:cNvPr id="5" name="Marcador de pie de página 4">
            <a:extLst>
              <a:ext uri="{FF2B5EF4-FFF2-40B4-BE49-F238E27FC236}">
                <a16:creationId xmlns:a16="http://schemas.microsoft.com/office/drawing/2014/main" id="{776908D9-0554-CAB8-86FF-6563C02E05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026341FD-2BA0-F5BF-208E-A4F4521F27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396346-997F-480D-80CD-FA2FCC8F7E98}" type="slidenum">
              <a:rPr lang="es-CO" smtClean="0"/>
              <a:t>‹Nº›</a:t>
            </a:fld>
            <a:endParaRPr lang="es-CO"/>
          </a:p>
        </p:txBody>
      </p:sp>
    </p:spTree>
    <p:extLst>
      <p:ext uri="{BB962C8B-B14F-4D97-AF65-F5344CB8AC3E}">
        <p14:creationId xmlns:p14="http://schemas.microsoft.com/office/powerpoint/2010/main" val="3489553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blog.hubspot.com/website/what-is-github-used-for" TargetMode="External"/><Relationship Id="rId3" Type="http://schemas.openxmlformats.org/officeDocument/2006/relationships/hyperlink" Target="https://www.techtarget.com/searchdatamanagement/definition/data-structure" TargetMode="External"/><Relationship Id="rId7" Type="http://schemas.openxmlformats.org/officeDocument/2006/relationships/hyperlink" Target="https://www.techopedia.com/definition/24735/netbeans"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everythingcomputerscience.com/discrete_mathematics/Stacks_and_Queues.html" TargetMode="External"/><Relationship Id="rId5" Type="http://schemas.openxmlformats.org/officeDocument/2006/relationships/hyperlink" Target="https://www.javatpoint.com/doubly-linked-list" TargetMode="External"/><Relationship Id="rId4" Type="http://schemas.openxmlformats.org/officeDocument/2006/relationships/hyperlink" Target="https://www.programiz.com/dsa/circular-linked-list" TargetMode="External"/><Relationship Id="rId9" Type="http://schemas.openxmlformats.org/officeDocument/2006/relationships/hyperlink" Target="https://www.betterhealth.vic.gov.au/health/servicesandsupport/confidentiality-and-privacy-in-healthcar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netbeans.apache.org/kb/docs/java/quickstart-gui.html" TargetMode="External"/><Relationship Id="rId3" Type="http://schemas.openxmlformats.org/officeDocument/2006/relationships/hyperlink" Target="https://www2.deloitte.com/es/es/pages/technology/articles/que-es-el-desarrollo-en-espiral.html" TargetMode="External"/><Relationship Id="rId7" Type="http://schemas.openxmlformats.org/officeDocument/2006/relationships/hyperlink" Target="https://www.visual-paradigm.com/guide/uml-unified-modeling-language/uml-class-diagram-tutorial/"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www.acs.ase.ro/Media/Default/documents/java/ClaudiuVinte/books/ArnoldGoslingHolmes06.pdf" TargetMode="External"/><Relationship Id="rId5" Type="http://schemas.openxmlformats.org/officeDocument/2006/relationships/hyperlink" Target="https://www.oracle.com/co/tools/technologies/netbeans-ide.html" TargetMode="External"/><Relationship Id="rId4" Type="http://schemas.openxmlformats.org/officeDocument/2006/relationships/hyperlink" Target="https://www.ar-racking.com/co/blog/metodo-lifo-de-gestion-stock-que-es-y-cuando-se-utiliza/"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scm.com/book/es/v2/Inicio---Sobre-el-Control-de-Versiones-Acerca-del-Control-de-Versiones" TargetMode="External"/><Relationship Id="rId7" Type="http://schemas.openxmlformats.org/officeDocument/2006/relationships/hyperlink" Target="https://learn.microsoft.com/es-es/devops/develop/git/what-is-git"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es.wikipedia.org/w/index.php?title=Control_de_versiones&amp;oldid=152003367" TargetMode="External"/><Relationship Id="rId5" Type="http://schemas.openxmlformats.org/officeDocument/2006/relationships/hyperlink" Target="https://es.wikipedia.org/w/index.php?title=Modelo%E2%80%93vista%E2%80%93controlador&amp;oldid=138615253" TargetMode="External"/><Relationship Id="rId4" Type="http://schemas.openxmlformats.org/officeDocument/2006/relationships/hyperlink" Target="https://es.wikipedia.org/w/index.php?title=Cola_de_prioridades&amp;oldid=145477000"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3D793A9-048A-52F6-D46A-FBEBC1137DD9}"/>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1865" r="1" b="1"/>
          <a:stretch/>
        </p:blipFill>
        <p:spPr>
          <a:xfrm>
            <a:off x="0" y="0"/>
            <a:ext cx="12188952" cy="6858000"/>
          </a:xfrm>
          <a:prstGeom prst="rect">
            <a:avLst/>
          </a:prstGeom>
        </p:spPr>
      </p:pic>
      <p:sp>
        <p:nvSpPr>
          <p:cNvPr id="4" name="CuadroTexto 3">
            <a:extLst>
              <a:ext uri="{FF2B5EF4-FFF2-40B4-BE49-F238E27FC236}">
                <a16:creationId xmlns:a16="http://schemas.microsoft.com/office/drawing/2014/main" id="{2BDEB935-7EFB-41E6-44B5-ACECBBFD138A}"/>
              </a:ext>
            </a:extLst>
          </p:cNvPr>
          <p:cNvSpPr txBox="1">
            <a:spLocks/>
          </p:cNvSpPr>
          <p:nvPr/>
        </p:nvSpPr>
        <p:spPr>
          <a:xfrm>
            <a:off x="902677" y="2613392"/>
            <a:ext cx="5983897" cy="1631216"/>
          </a:xfrm>
          <a:prstGeom prst="rect">
            <a:avLst/>
          </a:prstGeom>
          <a:noFill/>
        </p:spPr>
        <p:txBody>
          <a:bodyPr wrap="square" rtlCol="0">
            <a:spAutoFit/>
          </a:bodyPr>
          <a:lstStyle/>
          <a:p>
            <a:r>
              <a:rPr lang="es-ES" sz="5000" dirty="0">
                <a:solidFill>
                  <a:schemeClr val="bg1"/>
                </a:solidFill>
                <a:latin typeface="Montserrat ExtraBold" pitchFamily="2" charset="0"/>
              </a:rPr>
              <a:t>Asistente de Citas Médicas</a:t>
            </a:r>
            <a:endParaRPr lang="es-CO" sz="5000" dirty="0">
              <a:solidFill>
                <a:schemeClr val="bg1"/>
              </a:solidFill>
              <a:latin typeface="Montserrat ExtraBold" pitchFamily="2" charset="0"/>
            </a:endParaRPr>
          </a:p>
        </p:txBody>
      </p:sp>
      <p:pic>
        <p:nvPicPr>
          <p:cNvPr id="11" name="Imagen 10">
            <a:extLst>
              <a:ext uri="{FF2B5EF4-FFF2-40B4-BE49-F238E27FC236}">
                <a16:creationId xmlns:a16="http://schemas.microsoft.com/office/drawing/2014/main" id="{090D7F5A-CD4B-75ED-2F35-F527A5476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902677" y="4359518"/>
            <a:ext cx="5983897" cy="49043"/>
          </a:xfrm>
          <a:prstGeom prst="rect">
            <a:avLst/>
          </a:prstGeom>
        </p:spPr>
      </p:pic>
      <p:pic>
        <p:nvPicPr>
          <p:cNvPr id="13" name="Imagen 12" descr="Logotipo&#10;&#10;Descripción generada automáticamente">
            <a:extLst>
              <a:ext uri="{FF2B5EF4-FFF2-40B4-BE49-F238E27FC236}">
                <a16:creationId xmlns:a16="http://schemas.microsoft.com/office/drawing/2014/main" id="{C0110317-5CC0-B7CC-12A9-5F07380EA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0666" y="0"/>
            <a:ext cx="2288286" cy="6858000"/>
          </a:xfrm>
          <a:prstGeom prst="rect">
            <a:avLst/>
          </a:prstGeom>
        </p:spPr>
      </p:pic>
      <p:pic>
        <p:nvPicPr>
          <p:cNvPr id="15" name="Imagen 14" descr="Interfaz de usuario gráfica, Texto, Aplicación&#10;&#10;Descripción generada automáticamente">
            <a:extLst>
              <a:ext uri="{FF2B5EF4-FFF2-40B4-BE49-F238E27FC236}">
                <a16:creationId xmlns:a16="http://schemas.microsoft.com/office/drawing/2014/main" id="{257F927D-42CF-0F74-DA23-D966928B46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369" y="369554"/>
            <a:ext cx="4052823" cy="690654"/>
          </a:xfrm>
          <a:prstGeom prst="rect">
            <a:avLst/>
          </a:prstGeom>
        </p:spPr>
      </p:pic>
      <p:pic>
        <p:nvPicPr>
          <p:cNvPr id="17" name="Imagen 16" descr="Dibujo con letras blancas&#10;&#10;Descripción generada automáticamente con confianza media">
            <a:extLst>
              <a:ext uri="{FF2B5EF4-FFF2-40B4-BE49-F238E27FC236}">
                <a16:creationId xmlns:a16="http://schemas.microsoft.com/office/drawing/2014/main" id="{4DF152E3-A853-7350-08FD-6C5E0FCDF8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369" y="6418086"/>
            <a:ext cx="1240590" cy="131538"/>
          </a:xfrm>
          <a:prstGeom prst="rect">
            <a:avLst/>
          </a:prstGeom>
        </p:spPr>
      </p:pic>
      <p:pic>
        <p:nvPicPr>
          <p:cNvPr id="19" name="Imagen 18" descr="Dibujo en blanco y negro&#10;&#10;Descripción generada automáticamente con confianza media">
            <a:extLst>
              <a:ext uri="{FF2B5EF4-FFF2-40B4-BE49-F238E27FC236}">
                <a16:creationId xmlns:a16="http://schemas.microsoft.com/office/drawing/2014/main" id="{4DA478AD-A42A-60F2-D9AF-2525D131D0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22507" y="322420"/>
            <a:ext cx="971285" cy="375164"/>
          </a:xfrm>
          <a:prstGeom prst="rect">
            <a:avLst/>
          </a:prstGeom>
        </p:spPr>
      </p:pic>
      <p:pic>
        <p:nvPicPr>
          <p:cNvPr id="21" name="Imagen 20" descr="Icono&#10;&#10;Descripción generada automáticamente">
            <a:extLst>
              <a:ext uri="{FF2B5EF4-FFF2-40B4-BE49-F238E27FC236}">
                <a16:creationId xmlns:a16="http://schemas.microsoft.com/office/drawing/2014/main" id="{97CC95BC-650B-BD71-96B3-E7B716B47E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6091" y="6350089"/>
            <a:ext cx="544116" cy="248678"/>
          </a:xfrm>
          <a:prstGeom prst="rect">
            <a:avLst/>
          </a:prstGeom>
        </p:spPr>
      </p:pic>
      <p:pic>
        <p:nvPicPr>
          <p:cNvPr id="22" name="Imagen 21">
            <a:extLst>
              <a:ext uri="{FF2B5EF4-FFF2-40B4-BE49-F238E27FC236}">
                <a16:creationId xmlns:a16="http://schemas.microsoft.com/office/drawing/2014/main" id="{52E94717-33B9-7A0D-B6C1-2AB0CBE8DFB3}"/>
              </a:ext>
            </a:extLst>
          </p:cNvPr>
          <p:cNvPicPr>
            <a:picLocks noChangeAspect="1"/>
          </p:cNvPicPr>
          <p:nvPr/>
        </p:nvPicPr>
        <p:blipFill>
          <a:blip r:embed="rId9"/>
          <a:stretch>
            <a:fillRect/>
          </a:stretch>
        </p:blipFill>
        <p:spPr>
          <a:xfrm>
            <a:off x="7404207" y="3734654"/>
            <a:ext cx="1886607" cy="1886607"/>
          </a:xfrm>
          <a:prstGeom prst="rect">
            <a:avLst/>
          </a:prstGeom>
        </p:spPr>
      </p:pic>
      <p:sp>
        <p:nvSpPr>
          <p:cNvPr id="23" name="CuadroTexto 22">
            <a:extLst>
              <a:ext uri="{FF2B5EF4-FFF2-40B4-BE49-F238E27FC236}">
                <a16:creationId xmlns:a16="http://schemas.microsoft.com/office/drawing/2014/main" id="{0C472E8C-4A94-21C8-D7BB-097242B7FDEF}"/>
              </a:ext>
            </a:extLst>
          </p:cNvPr>
          <p:cNvSpPr txBox="1"/>
          <p:nvPr/>
        </p:nvSpPr>
        <p:spPr>
          <a:xfrm>
            <a:off x="902677" y="4474428"/>
            <a:ext cx="5983896" cy="707886"/>
          </a:xfrm>
          <a:prstGeom prst="rect">
            <a:avLst/>
          </a:prstGeom>
          <a:noFill/>
        </p:spPr>
        <p:txBody>
          <a:bodyPr wrap="square" rtlCol="0">
            <a:spAutoFit/>
          </a:bodyPr>
          <a:lstStyle/>
          <a:p>
            <a:r>
              <a:rPr lang="es-ES" sz="2000" dirty="0">
                <a:solidFill>
                  <a:schemeClr val="bg1"/>
                </a:solidFill>
                <a:latin typeface="Montserrat" panose="00000500000000000000" pitchFamily="50" charset="0"/>
              </a:rPr>
              <a:t>Samuel Arango Diaz</a:t>
            </a:r>
          </a:p>
          <a:p>
            <a:r>
              <a:rPr lang="es-ES" sz="2000" dirty="0">
                <a:solidFill>
                  <a:schemeClr val="bg1"/>
                </a:solidFill>
                <a:latin typeface="Montserrat" panose="00000500000000000000" pitchFamily="50" charset="0"/>
              </a:rPr>
              <a:t>Jeison Steven Flórez Julio</a:t>
            </a:r>
            <a:endParaRPr lang="es-CO" sz="2000" dirty="0">
              <a:solidFill>
                <a:schemeClr val="bg1"/>
              </a:solidFill>
              <a:latin typeface="Montserrat" panose="00000500000000000000" pitchFamily="50" charset="0"/>
            </a:endParaRPr>
          </a:p>
        </p:txBody>
      </p:sp>
    </p:spTree>
    <p:extLst>
      <p:ext uri="{BB962C8B-B14F-4D97-AF65-F5344CB8AC3E}">
        <p14:creationId xmlns:p14="http://schemas.microsoft.com/office/powerpoint/2010/main" val="1092442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685801" y="180513"/>
            <a:ext cx="5535695" cy="832500"/>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Marco tecnológico</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297874" y="908529"/>
            <a:ext cx="6888568" cy="4705908"/>
          </a:xfrm>
        </p:spPr>
        <p:txBody>
          <a:bodyPr>
            <a:noAutofit/>
          </a:bodyPr>
          <a:lstStyle/>
          <a:p>
            <a:pPr marL="0" indent="0">
              <a:lnSpc>
                <a:spcPct val="107000"/>
              </a:lnSpc>
              <a:spcAft>
                <a:spcPts val="800"/>
              </a:spcAft>
              <a:buNone/>
            </a:pPr>
            <a:r>
              <a:rPr lang="es-CO" sz="1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1. Lenguaje de programación: </a:t>
            </a:r>
          </a:p>
          <a:p>
            <a:pPr marL="0" indent="0">
              <a:lnSpc>
                <a:spcPct val="107000"/>
              </a:lnSpc>
              <a:spcAft>
                <a:spcPts val="800"/>
              </a:spcAft>
              <a:buNone/>
            </a:pPr>
            <a:r>
              <a:rPr lang="es-CO" sz="1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Java: </a:t>
            </a:r>
            <a:r>
              <a:rPr lang="es-CO" sz="1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implementará Java como lenguaje principal para el desarrollo del sistema de Gestión de Citas Médicas – AURORA. </a:t>
            </a:r>
          </a:p>
          <a:p>
            <a:pPr marL="0" indent="0">
              <a:lnSpc>
                <a:spcPct val="107000"/>
              </a:lnSpc>
              <a:spcAft>
                <a:spcPts val="800"/>
              </a:spcAft>
              <a:buNone/>
            </a:pPr>
            <a:r>
              <a:rPr lang="es-CO" sz="1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2. Entorno de Desarrollo Integrado (IDE)</a:t>
            </a:r>
          </a:p>
          <a:p>
            <a:pPr marL="0" indent="0">
              <a:lnSpc>
                <a:spcPct val="107000"/>
              </a:lnSpc>
              <a:spcAft>
                <a:spcPts val="800"/>
              </a:spcAft>
              <a:buNone/>
            </a:pPr>
            <a:r>
              <a:rPr lang="es-CO" sz="1400" b="1" dirty="0" err="1">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NeatBeans:</a:t>
            </a:r>
            <a:r>
              <a:rPr lang="es-CO" sz="1400" dirty="0" err="1">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NeatBeans</a:t>
            </a:r>
            <a:r>
              <a:rPr lang="es-CO" sz="1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 es un IDE popular y confiable para el desarrollo de aplicaciones Java, que ofrece diversas herramientas para la edición de código, depuración y pruebas. </a:t>
            </a:r>
          </a:p>
          <a:p>
            <a:pPr marL="0" indent="0">
              <a:lnSpc>
                <a:spcPct val="107000"/>
              </a:lnSpc>
              <a:spcAft>
                <a:spcPts val="800"/>
              </a:spcAft>
              <a:buNone/>
            </a:pPr>
            <a:r>
              <a:rPr lang="es-CO" sz="1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3. Control de versiones:</a:t>
            </a:r>
          </a:p>
          <a:p>
            <a:pPr marL="0" indent="0">
              <a:lnSpc>
                <a:spcPct val="107000"/>
              </a:lnSpc>
              <a:spcAft>
                <a:spcPts val="800"/>
              </a:spcAft>
              <a:buNone/>
            </a:pPr>
            <a:r>
              <a:rPr lang="es-CO" sz="1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Git: </a:t>
            </a:r>
            <a:r>
              <a:rPr lang="es-CO" sz="1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empleó Git como el sistema de control de versiones para rastrear de forma precisa y administrar los cambios en el código. </a:t>
            </a:r>
            <a:endParaRPr lang="es-CO" sz="1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16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4" name="AutoShape 2" descr="Java (lenguaje de programación) - Wikipedia, la enciclopedia libre">
            <a:extLst>
              <a:ext uri="{FF2B5EF4-FFF2-40B4-BE49-F238E27FC236}">
                <a16:creationId xmlns:a16="http://schemas.microsoft.com/office/drawing/2014/main" id="{6A0D14B2-29B3-4AFA-A15F-CCC7C30E2CB5}"/>
              </a:ext>
            </a:extLst>
          </p:cNvPr>
          <p:cNvSpPr>
            <a:spLocks noChangeAspect="1" noChangeArrowheads="1"/>
          </p:cNvSpPr>
          <p:nvPr/>
        </p:nvSpPr>
        <p:spPr bwMode="auto">
          <a:xfrm>
            <a:off x="5925184" y="298972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028" name="Picture 4" descr="Java (programming language) - Wikipedia">
            <a:extLst>
              <a:ext uri="{FF2B5EF4-FFF2-40B4-BE49-F238E27FC236}">
                <a16:creationId xmlns:a16="http://schemas.microsoft.com/office/drawing/2014/main" id="{2A328B82-7D98-4143-B327-B548C54AD9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3300" y="458653"/>
            <a:ext cx="746822" cy="13659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NetBeans - Wikipedia, la enciclopedia libre">
            <a:extLst>
              <a:ext uri="{FF2B5EF4-FFF2-40B4-BE49-F238E27FC236}">
                <a16:creationId xmlns:a16="http://schemas.microsoft.com/office/drawing/2014/main" id="{87602AC2-A733-4A7D-98F0-27FF9A9C66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5198" y="104455"/>
            <a:ext cx="1990725"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GitHub - Wikipedia, la enciclopedia libre">
            <a:extLst>
              <a:ext uri="{FF2B5EF4-FFF2-40B4-BE49-F238E27FC236}">
                <a16:creationId xmlns:a16="http://schemas.microsoft.com/office/drawing/2014/main" id="{1577E927-9A39-447A-850C-12A4C9B637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6711" y="2837007"/>
            <a:ext cx="2704065" cy="270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666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Metodología </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8" y="1506076"/>
            <a:ext cx="4594411" cy="4289600"/>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empleo para el desarrollo del sistema la metodología de espiral. Esta metodología se fundamenta en una planificación meticulosa del proyecto, la identificación y evaluación exhaustiva de riesgos, un enfoque iterativo de desarrollo y una evaluación continua.</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14" name="Imagen 13" descr="Modelo espiral: historia, características, etapas, ejemplo">
            <a:extLst>
              <a:ext uri="{FF2B5EF4-FFF2-40B4-BE49-F238E27FC236}">
                <a16:creationId xmlns:a16="http://schemas.microsoft.com/office/drawing/2014/main" id="{05428367-F507-44A6-8637-202CE956B3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58304" y="1292543"/>
            <a:ext cx="6364028" cy="4272913"/>
          </a:xfrm>
          <a:prstGeom prst="rect">
            <a:avLst/>
          </a:prstGeom>
          <a:noFill/>
          <a:ln>
            <a:noFill/>
          </a:ln>
        </p:spPr>
      </p:pic>
    </p:spTree>
    <p:extLst>
      <p:ext uri="{BB962C8B-B14F-4D97-AF65-F5344CB8AC3E}">
        <p14:creationId xmlns:p14="http://schemas.microsoft.com/office/powerpoint/2010/main" val="1890414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Resultados </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112057" y="1346503"/>
            <a:ext cx="10896517" cy="4768722"/>
          </a:xfrm>
        </p:spPr>
        <p:txBody>
          <a:bodyPr>
            <a:noAutofit/>
          </a:bodyPr>
          <a:lstStyle/>
          <a:p>
            <a:pPr marL="457200" indent="-457200">
              <a:lnSpc>
                <a:spcPct val="107000"/>
              </a:lnSpc>
              <a:spcAft>
                <a:spcPts val="800"/>
              </a:spcAft>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Optimización de la eficiencia Operativa.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implementación de un operador encargado de coordinar el flujo de pacientes ha conducido a una significativa reducción en el tiempo de espera para diferentes funcionalidades. </a:t>
            </a:r>
          </a:p>
          <a:p>
            <a:pPr marL="457200" indent="-457200">
              <a:lnSpc>
                <a:spcPct val="107000"/>
              </a:lnSpc>
              <a:spcAft>
                <a:spcPts val="800"/>
              </a:spcAft>
              <a:buFont typeface="Arial" panose="020B0604020202020204" pitchFamily="34" charset="0"/>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Experiencia y funcionalidad de la mano.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implemento una actualización integral en la visualización y diseño del programa.</a:t>
            </a:r>
          </a:p>
          <a:p>
            <a:pPr marL="457200" indent="-457200">
              <a:lnSpc>
                <a:spcPct val="107000"/>
              </a:lnSpc>
              <a:spcAft>
                <a:spcPts val="800"/>
              </a:spcAft>
              <a:buFont typeface="Arial" panose="020B0604020202020204" pitchFamily="34" charset="0"/>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Cancelación efectiva.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Nuestro sistema ha sido diseñado para gestionar cancelaciones de manera eficiente sin necesidad de un operador y conforme a las necesidades del cliente. </a:t>
            </a:r>
          </a:p>
          <a:p>
            <a:pPr marL="457200" indent="-457200">
              <a:lnSpc>
                <a:spcPct val="107000"/>
              </a:lnSpc>
              <a:spcAft>
                <a:spcPts val="800"/>
              </a:spcAft>
              <a:buFont typeface="Arial" panose="020B0604020202020204" pitchFamily="34" charset="0"/>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Integración de datos en la historia clínica: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Los análisis de datos de cada usuario se reflejan de manera integral en su historia clínica, la cual se genera automáticamente al registrarse con nosotros y agendar su primera Cita.</a:t>
            </a:r>
          </a:p>
          <a:p>
            <a:pPr marL="457200" indent="-457200">
              <a:lnSpc>
                <a:spcPct val="107000"/>
              </a:lnSpc>
              <a:spcAft>
                <a:spcPts val="800"/>
              </a:spcAft>
              <a:buFont typeface="Arial" panose="020B0604020202020204" pitchFamily="34" charset="0"/>
              <a:buAutoNum type="arabicPeriod"/>
            </a:pPr>
            <a:endPar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457200" indent="-457200">
              <a:lnSpc>
                <a:spcPct val="107000"/>
              </a:lnSpc>
              <a:spcAft>
                <a:spcPts val="800"/>
              </a:spcAft>
              <a:buFont typeface="Arial" panose="020B0604020202020204" pitchFamily="34" charset="0"/>
              <a:buAutoNum type="arabicPeriod"/>
            </a:pPr>
            <a:endPar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457200" indent="-457200">
              <a:lnSpc>
                <a:spcPct val="107000"/>
              </a:lnSpc>
              <a:spcAft>
                <a:spcPts val="800"/>
              </a:spcAft>
              <a:buAutoNum type="arabicPeriod"/>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890659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6" name="Imagen 5" descr="Interfaz de usuario gráfica, Tabla&#10;&#10;Descripción generada automáticamente">
            <a:extLst>
              <a:ext uri="{FF2B5EF4-FFF2-40B4-BE49-F238E27FC236}">
                <a16:creationId xmlns:a16="http://schemas.microsoft.com/office/drawing/2014/main" id="{01B0358D-7717-7D24-0B41-821EF2C67A2E}"/>
              </a:ext>
            </a:extLst>
          </p:cNvPr>
          <p:cNvPicPr>
            <a:picLocks noChangeAspect="1"/>
          </p:cNvPicPr>
          <p:nvPr/>
        </p:nvPicPr>
        <p:blipFill>
          <a:blip r:embed="rId3"/>
          <a:stretch>
            <a:fillRect/>
          </a:stretch>
        </p:blipFill>
        <p:spPr>
          <a:xfrm>
            <a:off x="0" y="1"/>
            <a:ext cx="12192000" cy="6858000"/>
          </a:xfrm>
          <a:prstGeom prst="rect">
            <a:avLst/>
          </a:prstGeom>
        </p:spPr>
      </p:pic>
    </p:spTree>
    <p:extLst>
      <p:ext uri="{BB962C8B-B14F-4D97-AF65-F5344CB8AC3E}">
        <p14:creationId xmlns:p14="http://schemas.microsoft.com/office/powerpoint/2010/main" val="1126324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3" name="Imagen 2">
            <a:extLst>
              <a:ext uri="{FF2B5EF4-FFF2-40B4-BE49-F238E27FC236}">
                <a16:creationId xmlns:a16="http://schemas.microsoft.com/office/drawing/2014/main" id="{967976FE-9163-35B9-A170-061587599AFF}"/>
              </a:ext>
            </a:extLst>
          </p:cNvPr>
          <p:cNvPicPr>
            <a:picLocks noChangeAspect="1"/>
          </p:cNvPicPr>
          <p:nvPr/>
        </p:nvPicPr>
        <p:blipFill>
          <a:blip r:embed="rId3"/>
          <a:stretch>
            <a:fillRect/>
          </a:stretch>
        </p:blipFill>
        <p:spPr>
          <a:xfrm>
            <a:off x="0" y="267305"/>
            <a:ext cx="12192000" cy="6323390"/>
          </a:xfrm>
          <a:prstGeom prst="rect">
            <a:avLst/>
          </a:prstGeom>
        </p:spPr>
      </p:pic>
    </p:spTree>
    <p:extLst>
      <p:ext uri="{BB962C8B-B14F-4D97-AF65-F5344CB8AC3E}">
        <p14:creationId xmlns:p14="http://schemas.microsoft.com/office/powerpoint/2010/main" val="4103444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2" name="Imagen 1">
            <a:extLst>
              <a:ext uri="{FF2B5EF4-FFF2-40B4-BE49-F238E27FC236}">
                <a16:creationId xmlns:a16="http://schemas.microsoft.com/office/drawing/2014/main" id="{9689C3ED-D19A-6E56-6947-DF684946B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0611" y="56985"/>
            <a:ext cx="6630316" cy="6464891"/>
          </a:xfrm>
          <a:prstGeom prst="rect">
            <a:avLst/>
          </a:prstGeom>
        </p:spPr>
      </p:pic>
    </p:spTree>
    <p:extLst>
      <p:ext uri="{BB962C8B-B14F-4D97-AF65-F5344CB8AC3E}">
        <p14:creationId xmlns:p14="http://schemas.microsoft.com/office/powerpoint/2010/main" val="583472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4" name="Imagen 3">
            <a:extLst>
              <a:ext uri="{FF2B5EF4-FFF2-40B4-BE49-F238E27FC236}">
                <a16:creationId xmlns:a16="http://schemas.microsoft.com/office/drawing/2014/main" id="{BBEDED2B-95E7-852F-A52B-F3BDDEF70CCF}"/>
              </a:ext>
            </a:extLst>
          </p:cNvPr>
          <p:cNvPicPr>
            <a:picLocks noChangeAspect="1"/>
          </p:cNvPicPr>
          <p:nvPr/>
        </p:nvPicPr>
        <p:blipFill>
          <a:blip r:embed="rId3"/>
          <a:stretch>
            <a:fillRect/>
          </a:stretch>
        </p:blipFill>
        <p:spPr>
          <a:xfrm>
            <a:off x="-1" y="0"/>
            <a:ext cx="12192001" cy="6858000"/>
          </a:xfrm>
          <a:prstGeom prst="rect">
            <a:avLst/>
          </a:prstGeom>
        </p:spPr>
      </p:pic>
    </p:spTree>
    <p:extLst>
      <p:ext uri="{BB962C8B-B14F-4D97-AF65-F5344CB8AC3E}">
        <p14:creationId xmlns:p14="http://schemas.microsoft.com/office/powerpoint/2010/main" val="4092970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8" name="Imagen 7" descr="Tabla&#10;&#10;Descripción generada automáticamente con confianza media">
            <a:extLst>
              <a:ext uri="{FF2B5EF4-FFF2-40B4-BE49-F238E27FC236}">
                <a16:creationId xmlns:a16="http://schemas.microsoft.com/office/drawing/2014/main" id="{A0DF3B35-2A5D-5B91-8FFF-2D345999C60C}"/>
              </a:ext>
            </a:extLst>
          </p:cNvPr>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206693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Conclusiones </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526471" y="1911280"/>
            <a:ext cx="10515600" cy="2837324"/>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concentración en la Eficiencia y modularidad en manipulación de datos</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-Uso de estructuras de datos adecuadas.</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-Aplicación del paradigma de programación orientada a objetos (OOP)</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importancia de la persistencia de la información de forma adecuada.</a:t>
            </a:r>
          </a:p>
          <a:p>
            <a:pPr marL="0" indent="0">
              <a:lnSpc>
                <a:spcPct val="107000"/>
              </a:lnSpc>
              <a:spcAft>
                <a:spcPts val="800"/>
              </a:spcAft>
              <a:buNone/>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839721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Bibliografía </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6" name="Marcador de contenido 5">
            <a:extLst>
              <a:ext uri="{FF2B5EF4-FFF2-40B4-BE49-F238E27FC236}">
                <a16:creationId xmlns:a16="http://schemas.microsoft.com/office/drawing/2014/main" id="{CB3DEC17-141B-BD24-0CC3-1A5D35421FC5}"/>
              </a:ext>
            </a:extLst>
          </p:cNvPr>
          <p:cNvSpPr>
            <a:spLocks noGrp="1"/>
          </p:cNvSpPr>
          <p:nvPr>
            <p:ph idx="1"/>
          </p:nvPr>
        </p:nvSpPr>
        <p:spPr/>
        <p:txBody>
          <a:bodyPr>
            <a:normAutofit fontScale="70000" lnSpcReduction="20000"/>
          </a:bodyPr>
          <a:lstStyle/>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Loshin, D., &amp; Lewis, S. (2021, marzo 9). </a:t>
            </a:r>
            <a:r>
              <a:rPr lang="en-US"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What are Data Structures? - Definition from Whatis.com</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Data Management; TechTarget.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https://www.techtarget.com/searchdatamanagement/definition/data-structure</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Programiz.com (Sin fecha). </a:t>
            </a:r>
            <a:r>
              <a:rPr lang="es-CO"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Circular linked list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https://www.programiz.com/dsa/circular-linked-list</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Www.javatpoint.com (Sin fecha). </a:t>
            </a:r>
            <a:r>
              <a:rPr lang="es-CO"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Doubly Linked List - javatpoint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https://www.javatpoint.com/doubly-linked-list</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Everythingcomputerscience.com (Sin fecha). </a:t>
            </a:r>
            <a:r>
              <a:rPr lang="en-US"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Stacks and queues</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https://everythingcomputerscience.com/discrete_mathematics/Stacks_and_Queues.html</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Techopedia.com (Sin fecha). </a:t>
            </a:r>
            <a:r>
              <a:rPr lang="es-CO"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NetBeans</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7"/>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https://www.techopedia.com/definition/24735/netbeans</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n-US" sz="18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Juviler</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J. (2024, </a:t>
            </a:r>
            <a:r>
              <a:rPr lang="en-US" sz="18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enero</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5). </a:t>
            </a:r>
            <a:r>
              <a:rPr lang="en-US"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What is GitHub? (and what is it used for?)</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HubSpot.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8"/>
              </a:rPr>
              <a:t> </a:t>
            </a:r>
            <a:r>
              <a:rPr lang="en-US"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https://blog.hubspot.com/website/what-is-github-used-for</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Clr>
                <a:srgbClr val="000000"/>
              </a:buClr>
              <a:buNone/>
            </a:pPr>
            <a:r>
              <a:rPr lang="es-CO" sz="1800" u="none" strike="noStrike"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Departamento de Salud y Servicios Humanos. (s.f.). Confidencialidad y privacidad en la asistencia sanitaria. Canal Mejor Salud.</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07000"/>
              </a:lnSpc>
              <a:spcBef>
                <a:spcPts val="1200"/>
              </a:spcBef>
              <a:spcAft>
                <a:spcPts val="1200"/>
              </a:spcAft>
              <a:buNone/>
            </a:pPr>
            <a:r>
              <a:rPr lang="es-CO" sz="1800" u="sng" dirty="0">
                <a:solidFill>
                  <a:srgbClr val="1155CC"/>
                </a:solidFill>
                <a:effectLst/>
                <a:latin typeface="Times New Roman" panose="02020603050405020304" pitchFamily="18" charset="0"/>
                <a:ea typeface="Calibri" panose="020F0502020204030204" pitchFamily="34" charset="0"/>
                <a:cs typeface="Times New Roman" panose="02020603050405020304" pitchFamily="18" charset="0"/>
                <a:hlinkClick r:id="rId9"/>
              </a:rPr>
              <a:t>https://www.betterhealth.vic.gov.au/health/servicesandsupport/confidentiality-and-privacy-in-healthcare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Bef>
                <a:spcPts val="1200"/>
              </a:spcBef>
              <a:spcAft>
                <a:spcPts val="1200"/>
              </a:spcAft>
              <a:buClr>
                <a:srgbClr val="000000"/>
              </a:buClr>
              <a:buNone/>
            </a:pPr>
            <a:r>
              <a:rPr lang="es-CO" sz="1800" u="sng"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SYDLE. (s. f.). Post title | SYDLE.</a:t>
            </a:r>
            <a:r>
              <a:rPr lang="en-US" sz="1800" u="sng"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rPr>
              <a:t> https://www.sydle.com/blog/billing-rules-6400e02757aff34f9e0a3155</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p>
        </p:txBody>
      </p:sp>
    </p:spTree>
    <p:extLst>
      <p:ext uri="{BB962C8B-B14F-4D97-AF65-F5344CB8AC3E}">
        <p14:creationId xmlns:p14="http://schemas.microsoft.com/office/powerpoint/2010/main" val="2223016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nterfaz de usuario gráfica, Texto, Aplicación, Teams&#10;&#10;Descripción generada automáticamente">
            <a:extLst>
              <a:ext uri="{FF2B5EF4-FFF2-40B4-BE49-F238E27FC236}">
                <a16:creationId xmlns:a16="http://schemas.microsoft.com/office/drawing/2014/main" id="{AF9EBC7C-68A6-B9C6-3240-278783B21EC8}"/>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Título 1">
            <a:extLst>
              <a:ext uri="{FF2B5EF4-FFF2-40B4-BE49-F238E27FC236}">
                <a16:creationId xmlns:a16="http://schemas.microsoft.com/office/drawing/2014/main" id="{8BA20775-853D-0545-A725-082B37A2C146}"/>
              </a:ext>
            </a:extLst>
          </p:cNvPr>
          <p:cNvSpPr>
            <a:spLocks noGrp="1"/>
          </p:cNvSpPr>
          <p:nvPr>
            <p:ph type="title"/>
          </p:nvPr>
        </p:nvSpPr>
        <p:spPr>
          <a:xfrm>
            <a:off x="838200" y="1175447"/>
            <a:ext cx="7655351" cy="785327"/>
          </a:xfrm>
        </p:spPr>
        <p:txBody>
          <a:bodyPr>
            <a:normAutofit/>
          </a:bodyPr>
          <a:lstStyle/>
          <a:p>
            <a:r>
              <a:rPr lang="es-CO" sz="3600" dirty="0">
                <a:solidFill>
                  <a:schemeClr val="accent1">
                    <a:lumMod val="50000"/>
                  </a:schemeClr>
                </a:solidFill>
                <a:latin typeface="Montserrat ExtraBold" pitchFamily="2" charset="0"/>
              </a:rPr>
              <a:t>Agenda</a:t>
            </a:r>
          </a:p>
        </p:txBody>
      </p:sp>
      <p:sp>
        <p:nvSpPr>
          <p:cNvPr id="3" name="Marcador de contenido 2">
            <a:extLst>
              <a:ext uri="{FF2B5EF4-FFF2-40B4-BE49-F238E27FC236}">
                <a16:creationId xmlns:a16="http://schemas.microsoft.com/office/drawing/2014/main" id="{B5FD4C37-1980-904F-A568-8215280AFA2E}"/>
              </a:ext>
            </a:extLst>
          </p:cNvPr>
          <p:cNvSpPr>
            <a:spLocks noGrp="1"/>
          </p:cNvSpPr>
          <p:nvPr>
            <p:ph idx="1"/>
          </p:nvPr>
        </p:nvSpPr>
        <p:spPr>
          <a:xfrm>
            <a:off x="838201" y="1960775"/>
            <a:ext cx="10285428" cy="3921552"/>
          </a:xfrm>
        </p:spPr>
        <p:txBody>
          <a:bodyPr>
            <a:normAutofit fontScale="85000" lnSpcReduction="20000"/>
          </a:bodyPr>
          <a:lstStyle/>
          <a:p>
            <a:pPr marL="0" indent="0">
              <a:buNone/>
            </a:pPr>
            <a:r>
              <a:rPr lang="es-CO" sz="2400" dirty="0">
                <a:solidFill>
                  <a:schemeClr val="bg2">
                    <a:lumMod val="25000"/>
                  </a:schemeClr>
                </a:solidFill>
                <a:latin typeface="Montserrat regular" pitchFamily="2" charset="0"/>
              </a:rPr>
              <a:t>1. Introducción ………………………………………………………………………………………………………………………………….</a:t>
            </a:r>
          </a:p>
          <a:p>
            <a:pPr marL="0" indent="0">
              <a:buNone/>
            </a:pPr>
            <a:r>
              <a:rPr lang="es-CO" sz="2400" dirty="0">
                <a:solidFill>
                  <a:schemeClr val="bg2">
                    <a:lumMod val="25000"/>
                  </a:schemeClr>
                </a:solidFill>
                <a:latin typeface="Montserrat regular" pitchFamily="2" charset="0"/>
              </a:rPr>
              <a:t>2. Situación Problema …………………………………………………………………………………………………………………..</a:t>
            </a:r>
          </a:p>
          <a:p>
            <a:pPr marL="0" indent="0">
              <a:buNone/>
            </a:pPr>
            <a:r>
              <a:rPr lang="es-CO" sz="2400" dirty="0">
                <a:solidFill>
                  <a:schemeClr val="bg2">
                    <a:lumMod val="25000"/>
                  </a:schemeClr>
                </a:solidFill>
                <a:latin typeface="Montserrat regular" pitchFamily="2" charset="0"/>
              </a:rPr>
              <a:t>3. Justificación ………………………………………………………………………………………………………………………………….</a:t>
            </a:r>
          </a:p>
          <a:p>
            <a:pPr marL="0" indent="0">
              <a:buNone/>
            </a:pPr>
            <a:r>
              <a:rPr lang="es-CO" sz="2400" dirty="0">
                <a:solidFill>
                  <a:schemeClr val="bg2">
                    <a:lumMod val="25000"/>
                  </a:schemeClr>
                </a:solidFill>
                <a:latin typeface="Montserrat regular" pitchFamily="2" charset="0"/>
              </a:rPr>
              <a:t>4. Objetivo General ………………………………………………………………………………………………………………………..</a:t>
            </a:r>
          </a:p>
          <a:p>
            <a:pPr marL="0" indent="0">
              <a:buNone/>
            </a:pPr>
            <a:r>
              <a:rPr lang="es-CO" sz="2400" dirty="0">
                <a:solidFill>
                  <a:schemeClr val="bg2">
                    <a:lumMod val="25000"/>
                  </a:schemeClr>
                </a:solidFill>
                <a:latin typeface="Montserrat regular" pitchFamily="2" charset="0"/>
              </a:rPr>
              <a:t>    4.1 Objetivos Específicos ………………………………………………………………………………………………………….</a:t>
            </a:r>
          </a:p>
          <a:p>
            <a:pPr marL="0" indent="0">
              <a:buNone/>
            </a:pPr>
            <a:r>
              <a:rPr lang="es-CO" sz="2400" dirty="0">
                <a:solidFill>
                  <a:schemeClr val="bg2">
                    <a:lumMod val="25000"/>
                  </a:schemeClr>
                </a:solidFill>
                <a:latin typeface="Montserrat regular" pitchFamily="2" charset="0"/>
              </a:rPr>
              <a:t>5. Marco Conceptual ……………………………………………………………………………………………………………………..</a:t>
            </a:r>
          </a:p>
          <a:p>
            <a:pPr marL="0" indent="0">
              <a:buNone/>
            </a:pPr>
            <a:r>
              <a:rPr lang="es-CO" sz="2400" dirty="0">
                <a:solidFill>
                  <a:schemeClr val="bg2">
                    <a:lumMod val="25000"/>
                  </a:schemeClr>
                </a:solidFill>
                <a:latin typeface="Montserrat regular" pitchFamily="2" charset="0"/>
              </a:rPr>
              <a:t>6. Marco Tecnológico ……………………………………………………………………………………………………………………</a:t>
            </a:r>
          </a:p>
          <a:p>
            <a:pPr marL="0" indent="0">
              <a:buNone/>
            </a:pPr>
            <a:r>
              <a:rPr lang="es-CO" sz="2400" dirty="0">
                <a:solidFill>
                  <a:schemeClr val="bg2">
                    <a:lumMod val="25000"/>
                  </a:schemeClr>
                </a:solidFill>
                <a:latin typeface="Montserrat regular" pitchFamily="2" charset="0"/>
              </a:rPr>
              <a:t>7. Metodología …………………………………………………………………………………………………………………………………</a:t>
            </a:r>
          </a:p>
          <a:p>
            <a:pPr marL="0" indent="0">
              <a:buNone/>
            </a:pPr>
            <a:r>
              <a:rPr lang="es-CO" sz="2400" dirty="0">
                <a:solidFill>
                  <a:schemeClr val="bg2">
                    <a:lumMod val="25000"/>
                  </a:schemeClr>
                </a:solidFill>
                <a:latin typeface="Montserrat regular" pitchFamily="2" charset="0"/>
              </a:rPr>
              <a:t>8. Resultados ……………………………………………………………………………………………………………………………………</a:t>
            </a:r>
          </a:p>
          <a:p>
            <a:pPr marL="0" indent="0">
              <a:buNone/>
            </a:pPr>
            <a:r>
              <a:rPr lang="es-CO" sz="2400" dirty="0">
                <a:solidFill>
                  <a:schemeClr val="bg2">
                    <a:lumMod val="25000"/>
                  </a:schemeClr>
                </a:solidFill>
                <a:latin typeface="Montserrat regular" pitchFamily="2" charset="0"/>
              </a:rPr>
              <a:t>9. Conclusiones ……………………………………………………………………………………………………………………………….</a:t>
            </a:r>
          </a:p>
          <a:p>
            <a:pPr marL="0" indent="0">
              <a:buNone/>
            </a:pPr>
            <a:r>
              <a:rPr lang="es-CO" sz="2400" dirty="0">
                <a:solidFill>
                  <a:schemeClr val="bg2">
                    <a:lumMod val="25000"/>
                  </a:schemeClr>
                </a:solidFill>
                <a:latin typeface="Montserrat regular" pitchFamily="2" charset="0"/>
              </a:rPr>
              <a:t>10. Referencias …………………………………………………………………………………………………………………………………</a:t>
            </a:r>
          </a:p>
        </p:txBody>
      </p:sp>
    </p:spTree>
    <p:extLst>
      <p:ext uri="{BB962C8B-B14F-4D97-AF65-F5344CB8AC3E}">
        <p14:creationId xmlns:p14="http://schemas.microsoft.com/office/powerpoint/2010/main" val="2924021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6" name="Marcador de contenido 5">
            <a:extLst>
              <a:ext uri="{FF2B5EF4-FFF2-40B4-BE49-F238E27FC236}">
                <a16:creationId xmlns:a16="http://schemas.microsoft.com/office/drawing/2014/main" id="{CB3DEC17-141B-BD24-0CC3-1A5D35421FC5}"/>
              </a:ext>
            </a:extLst>
          </p:cNvPr>
          <p:cNvSpPr>
            <a:spLocks noGrp="1"/>
          </p:cNvSpPr>
          <p:nvPr>
            <p:ph idx="1"/>
          </p:nvPr>
        </p:nvSpPr>
        <p:spPr>
          <a:xfrm>
            <a:off x="838200" y="282996"/>
            <a:ext cx="10515600" cy="6292008"/>
          </a:xfrm>
        </p:spPr>
        <p:txBody>
          <a:bodyPr>
            <a:noAutofit/>
          </a:bodyPr>
          <a:lstStyle/>
          <a:p>
            <a:pPr marL="0" indent="0" algn="just">
              <a:lnSpc>
                <a:spcPct val="107000"/>
              </a:lnSpc>
              <a:spcBef>
                <a:spcPts val="1200"/>
              </a:spcBef>
              <a:spcAft>
                <a:spcPts val="800"/>
              </a:spcAft>
              <a:buClr>
                <a:srgbClr val="000000"/>
              </a:buClr>
              <a:buNone/>
            </a:pP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Deloitte (Sin fecha). </a:t>
            </a:r>
            <a:r>
              <a:rPr lang="es-CO"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Qué es el desarrollo en espiral</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Deloitte.com. Recuperado el 17 de febrero de 2024, 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lang="es-CO" sz="1300" u="none" strike="noStrike"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https://www2.deloitte.com/es/es/pages/technology/articles/que-es-el-desarrollo-en-espiral.html</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Ar-racking.com (2019, julio 26). </a:t>
            </a:r>
            <a:r>
              <a:rPr lang="es-CO"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Método LIFO de Gestión Stock: Qué es y cuando se utiliza</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 </a:t>
            </a:r>
            <a:r>
              <a:rPr lang="es-CO" sz="13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https://www.ar-racking.com/co/blog/metodo-lifo-de-gestion-stock-que-es-y-cuando-se-utiliza/</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Oracle (Sin fecha). </a:t>
            </a:r>
            <a:r>
              <a:rPr lang="es-CO"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NetBeans IDE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Oracle.com. Recuperado el 17 de febrero de 2024, 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a:t>
            </a:r>
            <a:r>
              <a:rPr lang="es-CO" sz="13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https://www.oracle.com/co/tools/technologies/netbeans-ide.html</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Arnold, K., Gosling, J., &amp; Holmes, D. (Sin fecha). </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THE </a:t>
            </a:r>
            <a:r>
              <a:rPr lang="en-US" sz="1300" i="1"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javaTM</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programming language, fourth edition</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Ase.ro. Recuperado el 29 de febrero de 2024, 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lang="es-CO" sz="13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https://www.acs.ase.ro/Media/Default/documents/java/ClaudiuVinte/books/ArnoldGoslingHolmes06.pdf</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Dershem</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H. L., McFall, R. L., &amp; </a:t>
            </a: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Uti</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N. (2002). </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Animation of Java linked lists</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Proceedings of the 33rd SIGCSE technical symposium on Computer science education.</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DigitalOcean</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(2022, </a:t>
            </a: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agosto</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3). </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Abstract class in java</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Data Management; </a:t>
            </a:r>
            <a:r>
              <a:rPr lang="es-CO"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TechTarget</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[se quitó una URL no válida]</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buNone/>
            </a:pPr>
            <a:r>
              <a:rPr lang="en-US"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UML Class Diagram tutorial. (s/f). </a:t>
            </a:r>
            <a:r>
              <a:rPr lang="es-CO"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Visual-paradigm.com. Recuperado el 3 de septiembre de 2023, de </a:t>
            </a:r>
            <a:r>
              <a:rPr lang="es-CO" sz="13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https://www.visual-paradigm.com/guide/uml-unified-modeling-language/uml-class-diagram-tutorial/</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gn="just">
              <a:lnSpc>
                <a:spcPct val="107000"/>
              </a:lnSpc>
              <a:buNone/>
            </a:pPr>
            <a:r>
              <a:rPr lang="es-ES" sz="1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UML class diagram tutorial. (s/f). </a:t>
            </a:r>
            <a:r>
              <a:rPr lang="es-CO" sz="1300" dirty="0" err="1">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Lucidchart</a:t>
            </a:r>
            <a:r>
              <a:rPr lang="es-CO"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Recuperado el 3 de septiembre de 2023, de https://www.lucidchart.com/pages/uml-class-diagram</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gn="just">
              <a:lnSpc>
                <a:spcPct val="107000"/>
              </a:lnSpc>
              <a:buNone/>
            </a:pPr>
            <a:r>
              <a:rPr lang="es-ES" sz="1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NetBeans, A. (s/f). Designing a Swing GUI in NetBeans IDE. </a:t>
            </a:r>
            <a:r>
              <a:rPr lang="es-CO"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Apache.org. Recuperado el 3 de septiembre de 2023, de </a:t>
            </a:r>
            <a:r>
              <a:rPr lang="es-CO" sz="13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https://netbeans.apache.org/kb/docs/java/quickstart-gui.html</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gn="just">
              <a:lnSpc>
                <a:spcPct val="107000"/>
              </a:lnSpc>
              <a:buNone/>
            </a:pPr>
            <a:r>
              <a:rPr lang="es-ES" sz="1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5319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6" name="Marcador de contenido 5">
            <a:extLst>
              <a:ext uri="{FF2B5EF4-FFF2-40B4-BE49-F238E27FC236}">
                <a16:creationId xmlns:a16="http://schemas.microsoft.com/office/drawing/2014/main" id="{CB3DEC17-141B-BD24-0CC3-1A5D35421FC5}"/>
              </a:ext>
            </a:extLst>
          </p:cNvPr>
          <p:cNvSpPr>
            <a:spLocks noGrp="1"/>
          </p:cNvSpPr>
          <p:nvPr>
            <p:ph idx="1"/>
          </p:nvPr>
        </p:nvSpPr>
        <p:spPr>
          <a:xfrm>
            <a:off x="838200" y="282996"/>
            <a:ext cx="10515600" cy="6292008"/>
          </a:xfrm>
        </p:spPr>
        <p:txBody>
          <a:bodyPr>
            <a:noAutofit/>
          </a:bodyPr>
          <a:lstStyle/>
          <a:p>
            <a:pPr marL="0" lvl="0" indent="0">
              <a:lnSpc>
                <a:spcPct val="107000"/>
              </a:lnSpc>
              <a:spcAft>
                <a:spcPts val="800"/>
              </a:spcAft>
              <a:buNone/>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Home</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About Version Control-About Version Control. Software Freedom conservancy.</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https://git-scm.com/book/es/v2/</a:t>
            </a:r>
            <a:r>
              <a:rPr lang="en-US" sz="1400" u="sng" dirty="0" err="1">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Inicio</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---Sobre-el-Control-de-Versiones-Acerca-del-Control-de-Versiones</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Verhas, P. (2018). Java projects -second edition (2a ed.). </a:t>
            </a:r>
            <a:r>
              <a:rPr lang="es-ES" sz="1400" dirty="0">
                <a:effectLst/>
                <a:latin typeface="Times New Roman" panose="02020603050405020304" pitchFamily="18" charset="0"/>
                <a:ea typeface="Calibri" panose="020F0502020204030204" pitchFamily="34" charset="0"/>
                <a:cs typeface="Times New Roman" panose="02020603050405020304" pitchFamily="18" charset="0"/>
              </a:rPr>
              <a:t>Packt Publishing.</a:t>
            </a:r>
            <a:endParaRPr lang="es-CO" sz="1400" dirty="0">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contributors. (s/f). Cola de prioridades. </a:t>
            </a: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The Free Encyclopedia. </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https://es.wikipedia.org/w/index.php?title=Cola_de_prioridades&amp;oldid=145477000</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nSpc>
                <a:spcPct val="107000"/>
              </a:lnSpc>
              <a:buNone/>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contributors. (s/f). Modelo–vista–controlador. </a:t>
            </a: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The Free Encyclopedia. </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https://es.wikipedia.org/w/index.php?title=Modelo%E2%80%93vista%E2%80%93controlador&amp;oldid=138615253</a:t>
            </a:r>
            <a:endParaRPr lang="es-CO" sz="1400" u="sng" dirty="0">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endParaRPr lang="es-CO" sz="1400" u="sng" dirty="0">
              <a:solidFill>
                <a:srgbClr val="0D0D0D"/>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contributors. (s/f). Control de </a:t>
            </a:r>
            <a:r>
              <a:rPr lang="en-US" sz="1400" dirty="0" err="1">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versiones</a:t>
            </a: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Wikipedia, The Free Encyclopedia. </a:t>
            </a:r>
            <a:r>
              <a:rPr lang="es-CO"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https://es.wikipedia.org/w/index.php?title=Control_de_versiones&amp;oldid=152003367</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nSpc>
                <a:spcPct val="107000"/>
              </a:lnSpc>
              <a:buNone/>
            </a:pPr>
            <a:r>
              <a:rPr lang="es-E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¿Qué es Git? (s/f). Microsoft.com. Recuperado el 3 de septiembre de 2023, de</a:t>
            </a:r>
          </a:p>
          <a:p>
            <a:pPr marL="0" lvl="0" indent="0">
              <a:lnSpc>
                <a:spcPct val="107000"/>
              </a:lnSpc>
              <a:spcAft>
                <a:spcPts val="800"/>
              </a:spcAft>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r>
              <a:rPr lang="es-CO"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https://learn.microsoft.com/es-es/devops/develop/git/what-is-git</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200"/>
              </a:spcBef>
              <a:spcAft>
                <a:spcPts val="800"/>
              </a:spcAft>
              <a:buClr>
                <a:srgbClr val="000000"/>
              </a:buClr>
              <a:buNone/>
            </a:pP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8096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7F819CB1-3B09-4DDE-9ACF-56DFBB2745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 y="857"/>
            <a:ext cx="12192000" cy="6857143"/>
          </a:xfrm>
          <a:prstGeom prst="rect">
            <a:avLst/>
          </a:prstGeom>
        </p:spPr>
      </p:pic>
      <p:pic>
        <p:nvPicPr>
          <p:cNvPr id="19" name="Imagen 18">
            <a:extLst>
              <a:ext uri="{FF2B5EF4-FFF2-40B4-BE49-F238E27FC236}">
                <a16:creationId xmlns:a16="http://schemas.microsoft.com/office/drawing/2014/main" id="{50AA7484-1348-4EE7-92DF-748447CC5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191" y="4285"/>
            <a:ext cx="11251963" cy="6328438"/>
          </a:xfrm>
          <a:prstGeom prst="rect">
            <a:avLst/>
          </a:prstGeom>
        </p:spPr>
      </p:pic>
      <p:pic>
        <p:nvPicPr>
          <p:cNvPr id="9" name="Imagen 8">
            <a:extLst>
              <a:ext uri="{FF2B5EF4-FFF2-40B4-BE49-F238E27FC236}">
                <a16:creationId xmlns:a16="http://schemas.microsoft.com/office/drawing/2014/main" id="{455B0DF7-3DC2-478A-8E6D-2E1C03A5199D}"/>
              </a:ext>
            </a:extLst>
          </p:cNvPr>
          <p:cNvPicPr>
            <a:picLocks noChangeAspect="1"/>
          </p:cNvPicPr>
          <p:nvPr/>
        </p:nvPicPr>
        <p:blipFill>
          <a:blip r:embed="rId4"/>
          <a:stretch>
            <a:fillRect/>
          </a:stretch>
        </p:blipFill>
        <p:spPr>
          <a:xfrm>
            <a:off x="2538512" y="3093003"/>
            <a:ext cx="1886607" cy="18866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971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Introducción</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297873" y="1827454"/>
            <a:ext cx="7704514" cy="3902813"/>
          </a:xfrm>
        </p:spPr>
        <p:txBody>
          <a:bodyPr>
            <a:normAutofit fontScale="92500" lnSpcReduction="20000"/>
          </a:bodyPr>
          <a:lstStyle/>
          <a:p>
            <a:pPr marL="0" indent="0">
              <a:buNone/>
            </a:pPr>
            <a:r>
              <a:rPr lang="es-ES" b="0" i="0" dirty="0">
                <a:solidFill>
                  <a:schemeClr val="tx1">
                    <a:lumMod val="75000"/>
                    <a:lumOff val="25000"/>
                  </a:schemeClr>
                </a:solidFill>
                <a:effectLst/>
                <a:highlight>
                  <a:srgbClr val="FFFFFF"/>
                </a:highlight>
                <a:latin typeface="Arial" panose="020B0604020202020204" pitchFamily="34" charset="0"/>
                <a:cs typeface="Arial" panose="020B0604020202020204" pitchFamily="34" charset="0"/>
              </a:rPr>
              <a:t>El desarrollo del sistema de "Asistente de Citas Médicas" para un centro de salud privado en Bucaramanga, Colombia, surge como respuesta a la imperiosa necesidad de optimizar la gestión médica en un entorno donde la eficiencia y la calidad de atención son fundamentales. Este proyecto aborda una serie de desafíos que enfrenta el centro de salud, incluyendo largas esperas y citas tardías para los pacientes, así como la necesidad de mejorar la seguridad y confidencialidad de la información médica.</a:t>
            </a:r>
          </a:p>
          <a:p>
            <a:pPr marL="0" indent="0">
              <a:buNone/>
            </a:pPr>
            <a:r>
              <a:rPr lang="es-ES" b="0" i="0" dirty="0">
                <a:solidFill>
                  <a:schemeClr val="tx1">
                    <a:lumMod val="75000"/>
                    <a:lumOff val="25000"/>
                  </a:schemeClr>
                </a:solidFill>
                <a:effectLst/>
                <a:highlight>
                  <a:srgbClr val="FFFFFF"/>
                </a:highlight>
                <a:latin typeface="Söhne"/>
              </a:rPr>
              <a:t>.</a:t>
            </a:r>
            <a:endParaRPr lang="es-MX"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6" name="Imagen 5">
            <a:extLst>
              <a:ext uri="{FF2B5EF4-FFF2-40B4-BE49-F238E27FC236}">
                <a16:creationId xmlns:a16="http://schemas.microsoft.com/office/drawing/2014/main" id="{9ADBD769-8A81-4B61-97A1-1DC1B24153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1280" y="1690688"/>
            <a:ext cx="2859160" cy="3151430"/>
          </a:xfrm>
          <a:prstGeom prst="rect">
            <a:avLst/>
          </a:prstGeom>
        </p:spPr>
      </p:pic>
    </p:spTree>
    <p:extLst>
      <p:ext uri="{BB962C8B-B14F-4D97-AF65-F5344CB8AC3E}">
        <p14:creationId xmlns:p14="http://schemas.microsoft.com/office/powerpoint/2010/main" val="2911505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Situación Problema</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412864" y="1794769"/>
            <a:ext cx="10349751" cy="3660775"/>
          </a:xfrm>
        </p:spPr>
        <p:txBody>
          <a:bodyPr>
            <a:normAutofit/>
          </a:bodyPr>
          <a:lstStyle/>
          <a:p>
            <a:pPr marL="0" indent="0">
              <a:buNone/>
            </a:pPr>
            <a:r>
              <a:rPr lang="es-MX" dirty="0">
                <a:solidFill>
                  <a:schemeClr val="tx1">
                    <a:lumMod val="75000"/>
                    <a:lumOff val="25000"/>
                  </a:schemeClr>
                </a:solidFill>
                <a:latin typeface="Arial" panose="020B0604020202020204" pitchFamily="34" charset="0"/>
                <a:cs typeface="Arial" panose="020B0604020202020204" pitchFamily="34" charset="0"/>
              </a:rPr>
              <a:t>En la localidad de Bucaramanga, se identifica la necesidad de implementar un sistema de gestión de pacientes en un centro de salud privado. Enfocándose en dicha necesidad, es importante establecer este nuevo centro que permita a los residentes de la localidad gestionar sus citas y exámenes de manera eficiente.</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656340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0" y="365125"/>
            <a:ext cx="5961611"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Justificación</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596154" y="1794769"/>
            <a:ext cx="5836920" cy="3660775"/>
          </a:xfrm>
        </p:spPr>
        <p:txBody>
          <a:bodyPr>
            <a:normAutofit fontScale="77500" lnSpcReduction="20000"/>
          </a:bodyPr>
          <a:lstStyle/>
          <a:p>
            <a:pPr marL="0" indent="0">
              <a:buNone/>
            </a:pPr>
            <a:r>
              <a:rPr lang="es-MX" dirty="0">
                <a:solidFill>
                  <a:schemeClr val="tx1">
                    <a:lumMod val="75000"/>
                    <a:lumOff val="25000"/>
                  </a:schemeClr>
                </a:solidFill>
                <a:latin typeface="Arial" panose="020B0604020202020204" pitchFamily="34" charset="0"/>
                <a:cs typeface="Arial" panose="020B0604020202020204" pitchFamily="34" charset="0"/>
              </a:rPr>
              <a:t>El desarrollo del proyecto busca como propósito mejorar la eficiencia y competitividad en el sector de la salud. La automatización del proceso de toma de citas, autorizaciones y registro de exámenes contribuirá a una expansión en el sistema, mejorando los procesos internos del centro de salud y la experiencia de los usuarios, lo que se traducirá en una mayor satisfacción del cliente. Además, el sistema será escalable para hacer frente al crecimiento de la demanda y futuras expansiones.</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6" name="Imagen 5">
            <a:extLst>
              <a:ext uri="{FF2B5EF4-FFF2-40B4-BE49-F238E27FC236}">
                <a16:creationId xmlns:a16="http://schemas.microsoft.com/office/drawing/2014/main" id="{74EF7EC9-D953-48D0-AB64-7E50333B89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3417" y="1129695"/>
            <a:ext cx="3978011" cy="4032509"/>
          </a:xfrm>
          <a:prstGeom prst="rect">
            <a:avLst/>
          </a:prstGeom>
        </p:spPr>
      </p:pic>
    </p:spTree>
    <p:extLst>
      <p:ext uri="{BB962C8B-B14F-4D97-AF65-F5344CB8AC3E}">
        <p14:creationId xmlns:p14="http://schemas.microsoft.com/office/powerpoint/2010/main" val="1057045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0" y="365125"/>
            <a:ext cx="5961611"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Objetivo General</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1825625"/>
            <a:ext cx="10515600" cy="3660775"/>
          </a:xfrm>
        </p:spPr>
        <p:txBody>
          <a:bodyPr>
            <a:noAutofit/>
          </a:bodyPr>
          <a:lstStyle/>
          <a:p>
            <a:pPr marL="0" indent="0">
              <a:lnSpc>
                <a:spcPct val="107000"/>
              </a:lnSpc>
              <a:spcAft>
                <a:spcPts val="800"/>
              </a:spcAft>
              <a:buNone/>
            </a:pPr>
            <a:r>
              <a:rPr lang="es-CO" sz="2400" dirty="0">
                <a:solidFill>
                  <a:schemeClr val="bg2">
                    <a:lumMod val="25000"/>
                  </a:schemeClr>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Desarrollar un sistema de gestión de pacientes para el sistema de Asistente de Citas Médicas ubicado en la ciudad de Bucaramanga. Utilizando la metodología en espiral mediante el lenguaje de programación Java, implementando el beneficio de las estructuras de datos y empleando archivos de texto (.txt) para el almacenamiento de datos según las funcionalidades requeridas. El propósito es automatizar el proceso de agendamiento de citas, autorización de exámenes, registro y atención al usuario en el entorno de salud, abarcando diversas especialidades médicas, con exámenes realizados por personal debidamente calificado.</a:t>
            </a:r>
            <a:endPar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92277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Objetivos Específicos</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501429"/>
            <a:ext cx="6630217" cy="4797511"/>
          </a:xfrm>
        </p:spPr>
        <p:txBody>
          <a:bodyPr>
            <a:noAutofit/>
          </a:bodyPr>
          <a:lstStyle/>
          <a:p>
            <a:pPr>
              <a:lnSpc>
                <a:spcPct val="107000"/>
              </a:lnSpc>
              <a:spcAft>
                <a:spcPts val="800"/>
              </a:spcAft>
              <a:buFontTx/>
              <a:buChar char="-"/>
            </a:pPr>
            <a:r>
              <a:rPr lang="es-CO" sz="18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Diseñar una interfaz visualmente cómoda para los usuarios del sistema de gestión de citas médicas. </a:t>
            </a:r>
          </a:p>
          <a:p>
            <a:pPr>
              <a:lnSpc>
                <a:spcPct val="107000"/>
              </a:lnSpc>
              <a:spcAft>
                <a:spcPts val="800"/>
              </a:spcAft>
              <a:buFontTx/>
              <a:buChar char="-"/>
            </a:pPr>
            <a:r>
              <a:rPr lang="es-CO" sz="18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Desarrollar un prototipo funcional del sistema, centrándose en los requerimientos definidos por el cliente. </a:t>
            </a:r>
          </a:p>
          <a:p>
            <a:pPr>
              <a:lnSpc>
                <a:spcPct val="107000"/>
              </a:lnSpc>
              <a:spcAft>
                <a:spcPts val="800"/>
              </a:spcAft>
              <a:buFontTx/>
              <a:buChar char="-"/>
            </a:pPr>
            <a:r>
              <a:rPr lang="es-CO" sz="18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Optimizar la gestión de citas y registros médicos mediante el desarrollo de implementación de sistemas de gestión de citas y registros. </a:t>
            </a:r>
          </a:p>
          <a:p>
            <a:pPr>
              <a:lnSpc>
                <a:spcPct val="107000"/>
              </a:lnSpc>
              <a:spcAft>
                <a:spcPts val="800"/>
              </a:spcAft>
              <a:buFontTx/>
              <a:buChar char="-"/>
            </a:pPr>
            <a:r>
              <a:rPr lang="es-CO" sz="18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Evaluar el funcionamiento integral del sistema para asegurar el cumplimiento de los requisitos acordados con el cliente y satisfacer las necesidades del centro de salud.</a:t>
            </a:r>
          </a:p>
          <a:p>
            <a:pPr>
              <a:lnSpc>
                <a:spcPct val="107000"/>
              </a:lnSpc>
              <a:spcAft>
                <a:spcPts val="800"/>
              </a:spcAft>
              <a:buFontTx/>
              <a:buChar char="-"/>
            </a:pPr>
            <a:r>
              <a:rPr lang="es-CO" sz="18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Garantizar la claridad y precisión en la accesibilidad a los servicios.</a:t>
            </a:r>
          </a:p>
          <a:p>
            <a:pPr>
              <a:lnSpc>
                <a:spcPct val="107000"/>
              </a:lnSpc>
              <a:spcAft>
                <a:spcPts val="800"/>
              </a:spcAft>
              <a:buFontTx/>
              <a:buChar char="-"/>
            </a:pPr>
            <a:endParaRPr lang="es-CO" sz="18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buFontTx/>
              <a:buChar char="-"/>
            </a:pPr>
            <a:endParaRPr lang="es-CO" sz="18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2050" name="Picture 2" descr="Lista de objetivos, ilustración, png | PNGWing">
            <a:extLst>
              <a:ext uri="{FF2B5EF4-FFF2-40B4-BE49-F238E27FC236}">
                <a16:creationId xmlns:a16="http://schemas.microsoft.com/office/drawing/2014/main" id="{35FD1C8F-3518-42E4-B634-84CA098D3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7045" y="1567961"/>
            <a:ext cx="3744306" cy="3744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898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Marco conceptual</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1825625"/>
            <a:ext cx="4809565" cy="4289600"/>
          </a:xfrm>
        </p:spPr>
        <p:txBody>
          <a:bodyPr>
            <a:noAutofit/>
          </a:bodyPr>
          <a:lstStyle/>
          <a:p>
            <a:pPr>
              <a:lnSpc>
                <a:spcPct val="107000"/>
              </a:lnSpc>
              <a:spcAft>
                <a:spcPts val="800"/>
              </a:spcAft>
              <a:buFontTx/>
              <a:buChar char="-"/>
            </a:pPr>
            <a:r>
              <a:rPr lang="es-CO" sz="16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El presente marco conceptual proporciona una base fundamental para comprender los elementos clave relacionados con el funcionamiento y los desafíos inherentes.</a:t>
            </a:r>
            <a:endParaRPr lang="es-CO" sz="16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457200" indent="-457200">
              <a:lnSpc>
                <a:spcPct val="107000"/>
              </a:lnSpc>
              <a:spcAft>
                <a:spcPts val="800"/>
              </a:spcAft>
              <a:buFont typeface="Arial" panose="020B0604020202020204" pitchFamily="34" charset="0"/>
              <a:buAutoNum type="arabicPeriod"/>
            </a:pPr>
            <a:r>
              <a:rPr lang="es-CO" sz="16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Programación orientada a Eventos</a:t>
            </a:r>
            <a:r>
              <a:rPr lang="es-CO" sz="16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 (POE) </a:t>
            </a:r>
            <a:r>
              <a:rPr lang="es-CO" sz="16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 </a:t>
            </a:r>
            <a:r>
              <a:rPr lang="es-CO" sz="16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Enfoque en el desarrollo de software donde el comportamiento del programa está dirigido por eventos que suceden en el sistema.</a:t>
            </a:r>
          </a:p>
          <a:p>
            <a:pPr marL="457200" indent="-457200">
              <a:lnSpc>
                <a:spcPct val="107000"/>
              </a:lnSpc>
              <a:spcAft>
                <a:spcPts val="800"/>
              </a:spcAft>
              <a:buFont typeface="Arial" panose="020B0604020202020204" pitchFamily="34" charset="0"/>
              <a:buAutoNum type="arabicPeriod"/>
            </a:pPr>
            <a:r>
              <a:rPr lang="es-CO" sz="16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Programación orientada a objetos </a:t>
            </a:r>
            <a:r>
              <a:rPr lang="es-CO" sz="16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(POO):</a:t>
            </a:r>
            <a:r>
              <a:rPr lang="es-ES" sz="16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Esta metodología de desarrollo se basa en la idea de que los programas se pueden organizar como una colección de objetos interconectados, cada uno con su propio conjunto de datos y funcionalidades. </a:t>
            </a:r>
            <a:endParaRPr lang="es-CO" sz="16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6" name="Imagen 5">
            <a:extLst>
              <a:ext uri="{FF2B5EF4-FFF2-40B4-BE49-F238E27FC236}">
                <a16:creationId xmlns:a16="http://schemas.microsoft.com/office/drawing/2014/main" id="{2933693D-A524-410D-BB9C-A793A80FE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378" y="101137"/>
            <a:ext cx="1853538" cy="1853538"/>
          </a:xfrm>
          <a:prstGeom prst="rect">
            <a:avLst/>
          </a:prstGeom>
        </p:spPr>
      </p:pic>
      <p:pic>
        <p:nvPicPr>
          <p:cNvPr id="3074" name="Picture 2">
            <a:extLst>
              <a:ext uri="{FF2B5EF4-FFF2-40B4-BE49-F238E27FC236}">
                <a16:creationId xmlns:a16="http://schemas.microsoft.com/office/drawing/2014/main" id="{ABCAB182-0E74-48AC-B5A0-4FD9D1499C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9913" y="1954675"/>
            <a:ext cx="2820360" cy="197025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otón de inicio - Iconos gratis de juego de azar">
            <a:extLst>
              <a:ext uri="{FF2B5EF4-FFF2-40B4-BE49-F238E27FC236}">
                <a16:creationId xmlns:a16="http://schemas.microsoft.com/office/drawing/2014/main" id="{C04FA253-0819-4915-BA77-F688D81ED5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0825" y="3888292"/>
            <a:ext cx="2657265" cy="2657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205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17260" y="1392434"/>
            <a:ext cx="6696635" cy="3688244"/>
          </a:xfrm>
        </p:spPr>
        <p:txBody>
          <a:bodyPr>
            <a:noAutofit/>
          </a:bodyPr>
          <a:lstStyle/>
          <a:p>
            <a:pPr>
              <a:lnSpc>
                <a:spcPct val="107000"/>
              </a:lnSpc>
              <a:spcAft>
                <a:spcPts val="800"/>
              </a:spcAft>
              <a:buFontTx/>
              <a:buChar char="-"/>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3. Listas enlazadas: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Generan un vínculo entre una lista de elementos importantes de un programa.</a:t>
            </a:r>
            <a:endPar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buFontTx/>
              <a:buChar char="-"/>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4. Lista doblemente Enlazada: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Lista enlazada por la que puedes tanto avanzar como retroceder.</a:t>
            </a:r>
          </a:p>
          <a:p>
            <a:pPr>
              <a:lnSpc>
                <a:spcPct val="107000"/>
              </a:lnSpc>
              <a:spcAft>
                <a:spcPts val="800"/>
              </a:spcAft>
              <a:buFontTx/>
              <a:buChar char="-"/>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5</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 </a:t>
            </a: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Pila: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 Estructura basada en la idea LIFO(</a:t>
            </a:r>
            <a:r>
              <a:rPr lang="es-CO" sz="2000" dirty="0" err="1">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Last</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 In, </a:t>
            </a:r>
            <a:r>
              <a:rPr lang="es-CO" sz="2000" dirty="0" err="1">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First</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 </a:t>
            </a:r>
            <a:r>
              <a:rPr lang="es-CO" sz="2000" dirty="0" err="1">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Out</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a:t>
            </a:r>
          </a:p>
          <a:p>
            <a:pPr>
              <a:lnSpc>
                <a:spcPct val="107000"/>
              </a:lnSpc>
              <a:spcAft>
                <a:spcPts val="800"/>
              </a:spcAft>
              <a:buFontTx/>
              <a:buChar char="-"/>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6. Cola: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Estructura que sigue el principio FIFO(</a:t>
            </a:r>
            <a:r>
              <a:rPr lang="es-CO" sz="2000" dirty="0" err="1">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First</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 In, </a:t>
            </a:r>
            <a:r>
              <a:rPr lang="es-CO" sz="2000" dirty="0" err="1">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First</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 </a:t>
            </a:r>
            <a:r>
              <a:rPr lang="es-CO" sz="2000" dirty="0" err="1">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Out</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a:t>
            </a:r>
            <a:endPar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buFontTx/>
              <a:buChar char="-"/>
            </a:pPr>
            <a:endParaRPr lang="es-CO" sz="20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buFontTx/>
              <a:buChar char="-"/>
            </a:pPr>
            <a:endParaRPr lang="es-CO" sz="20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4098" name="Picture 2" descr="LISTAS DOBLEMENTE-ENLAZADAS">
            <a:extLst>
              <a:ext uri="{FF2B5EF4-FFF2-40B4-BE49-F238E27FC236}">
                <a16:creationId xmlns:a16="http://schemas.microsoft.com/office/drawing/2014/main" id="{99A5575A-36FD-41D8-BC7F-1361DC276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240" y="350708"/>
            <a:ext cx="4729237" cy="12325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ntroducción - Programación con C#">
            <a:extLst>
              <a:ext uri="{FF2B5EF4-FFF2-40B4-BE49-F238E27FC236}">
                <a16:creationId xmlns:a16="http://schemas.microsoft.com/office/drawing/2014/main" id="{0CA3679A-4B1D-4ECF-9C21-88ABF60BCB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556" y="1483956"/>
            <a:ext cx="2600325" cy="17526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Last First Out Lifo Accounting Storaging Foto de stock 425567215 |  Shutterstock">
            <a:extLst>
              <a:ext uri="{FF2B5EF4-FFF2-40B4-BE49-F238E27FC236}">
                <a16:creationId xmlns:a16="http://schemas.microsoft.com/office/drawing/2014/main" id="{E6694D56-F58C-42C5-9109-ACE2728265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0997"/>
          <a:stretch/>
        </p:blipFill>
        <p:spPr bwMode="auto">
          <a:xfrm>
            <a:off x="6799204" y="3688244"/>
            <a:ext cx="2495550" cy="1627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27495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 id="{F53DD0AF-50EA-441D-80D6-0EB2E71BBAFC}" vid="{10C691C7-FBFD-4FDD-9BA6-357C3331CEF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0AE48D7EEC5A3C4EABF05D8A804227DE" ma:contentTypeVersion="2" ma:contentTypeDescription="Crear nuevo documento." ma:contentTypeScope="" ma:versionID="f0e5df5cf04dbc34f0f75932e48c8c20">
  <xsd:schema xmlns:xsd="http://www.w3.org/2001/XMLSchema" xmlns:xs="http://www.w3.org/2001/XMLSchema" xmlns:p="http://schemas.microsoft.com/office/2006/metadata/properties" xmlns:ns2="9dd8cca9-faa3-4bad-aefe-fb67763650cb" targetNamespace="http://schemas.microsoft.com/office/2006/metadata/properties" ma:root="true" ma:fieldsID="1b246b91bdb7b8148e3f29936f7e58d6" ns2:_="">
    <xsd:import namespace="9dd8cca9-faa3-4bad-aefe-fb67763650cb"/>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8cca9-faa3-4bad-aefe-fb67763650cb"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13CF8D-31F0-4436-A1E3-99FFBA61BD0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09BE7D8-182D-42CC-BB75-10C62E4A2DEA}">
  <ds:schemaRefs>
    <ds:schemaRef ds:uri="http://schemas.microsoft.com/sharepoint/v3/contenttype/forms"/>
  </ds:schemaRefs>
</ds:datastoreItem>
</file>

<file path=customXml/itemProps3.xml><?xml version="1.0" encoding="utf-8"?>
<ds:datastoreItem xmlns:ds="http://schemas.openxmlformats.org/officeDocument/2006/customXml" ds:itemID="{844D4FFA-5001-4FA4-83EE-6FB32593BD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8cca9-faa3-4bad-aefe-fb67763650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Plantilla UPB 2024</Template>
  <TotalTime>1206</TotalTime>
  <Words>1821</Words>
  <Application>Microsoft Office PowerPoint</Application>
  <PresentationFormat>Panorámica</PresentationFormat>
  <Paragraphs>93</Paragraphs>
  <Slides>22</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22</vt:i4>
      </vt:variant>
    </vt:vector>
  </HeadingPairs>
  <TitlesOfParts>
    <vt:vector size="31" baseType="lpstr">
      <vt:lpstr>Arial</vt:lpstr>
      <vt:lpstr>Calibri</vt:lpstr>
      <vt:lpstr>Calibri Light</vt:lpstr>
      <vt:lpstr>Montserrat</vt:lpstr>
      <vt:lpstr>Montserrat ExtraBold</vt:lpstr>
      <vt:lpstr>Montserrat regular</vt:lpstr>
      <vt:lpstr>Söhne</vt:lpstr>
      <vt:lpstr>Times New Roman</vt:lpstr>
      <vt:lpstr>Tema de Office</vt:lpstr>
      <vt:lpstr>Presentación de PowerPoint</vt:lpstr>
      <vt:lpstr>Agenda</vt:lpstr>
      <vt:lpstr>Introducción</vt:lpstr>
      <vt:lpstr>Situación Problema</vt:lpstr>
      <vt:lpstr>Justificación</vt:lpstr>
      <vt:lpstr>Objetivo General</vt:lpstr>
      <vt:lpstr>Objetivos Específicos</vt:lpstr>
      <vt:lpstr>Marco conceptual</vt:lpstr>
      <vt:lpstr>Presentación de PowerPoint</vt:lpstr>
      <vt:lpstr>Marco tecnológico</vt:lpstr>
      <vt:lpstr>Metodología </vt:lpstr>
      <vt:lpstr>Resultados </vt:lpstr>
      <vt:lpstr>Presentación de PowerPoint</vt:lpstr>
      <vt:lpstr>Presentación de PowerPoint</vt:lpstr>
      <vt:lpstr>Presentación de PowerPoint</vt:lpstr>
      <vt:lpstr>Presentación de PowerPoint</vt:lpstr>
      <vt:lpstr>Presentación de PowerPoint</vt:lpstr>
      <vt:lpstr>Conclusiones </vt:lpstr>
      <vt:lpstr>Bibliografía </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Samuel Arango Diaz</dc:creator>
  <cp:lastModifiedBy>Jeison Steven Florez Julio</cp:lastModifiedBy>
  <cp:revision>30</cp:revision>
  <dcterms:created xsi:type="dcterms:W3CDTF">2024-04-11T12:34:25Z</dcterms:created>
  <dcterms:modified xsi:type="dcterms:W3CDTF">2024-05-02T21:19:43Z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0x0101000AE48D7EEC5A3C4EABF05D8A804227DE</vt:lpwstr>
  </property>
</Properties>
</file>